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79" r:id="rId2"/>
    <p:sldId id="554" r:id="rId3"/>
    <p:sldId id="556" r:id="rId4"/>
    <p:sldId id="567" r:id="rId5"/>
    <p:sldId id="555" r:id="rId6"/>
    <p:sldId id="549" r:id="rId7"/>
    <p:sldId id="551" r:id="rId8"/>
    <p:sldId id="541" r:id="rId9"/>
    <p:sldId id="481" r:id="rId10"/>
    <p:sldId id="485" r:id="rId11"/>
    <p:sldId id="486" r:id="rId12"/>
    <p:sldId id="550" r:id="rId13"/>
    <p:sldId id="487" r:id="rId14"/>
    <p:sldId id="558" r:id="rId15"/>
    <p:sldId id="559" r:id="rId16"/>
    <p:sldId id="560" r:id="rId17"/>
    <p:sldId id="488" r:id="rId18"/>
    <p:sldId id="542" r:id="rId19"/>
    <p:sldId id="544" r:id="rId20"/>
    <p:sldId id="547" r:id="rId21"/>
    <p:sldId id="530" r:id="rId22"/>
    <p:sldId id="531" r:id="rId23"/>
    <p:sldId id="532" r:id="rId24"/>
    <p:sldId id="534" r:id="rId25"/>
    <p:sldId id="536" r:id="rId26"/>
    <p:sldId id="566" r:id="rId27"/>
    <p:sldId id="565" r:id="rId28"/>
    <p:sldId id="563" r:id="rId29"/>
    <p:sldId id="564" r:id="rId30"/>
    <p:sldId id="537" r:id="rId31"/>
    <p:sldId id="562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394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34" autoAdjust="0"/>
  </p:normalViewPr>
  <p:slideViewPr>
    <p:cSldViewPr>
      <p:cViewPr>
        <p:scale>
          <a:sx n="110" d="100"/>
          <a:sy n="110" d="100"/>
        </p:scale>
        <p:origin x="-251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Sheet1!$B$31</c:f>
              <c:strCache>
                <c:ptCount val="1"/>
                <c:pt idx="0">
                  <c:v>Total 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Sheet1!$A$32:$A$34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Sheet1!$B$32:$B$34</c:f>
              <c:numCache>
                <c:formatCode>0.0</c:formatCode>
                <c:ptCount val="3"/>
                <c:pt idx="0">
                  <c:v>1.5505091308047316</c:v>
                </c:pt>
                <c:pt idx="1">
                  <c:v>16.28731343283582</c:v>
                </c:pt>
                <c:pt idx="2">
                  <c:v>82.162177436359443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57326443569553809"/>
          <c:y val="0.42760717410323712"/>
          <c:w val="0.27187860892388449"/>
          <c:h val="0.318319116360454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Sheet1!$C$31</c:f>
              <c:strCache>
                <c:ptCount val="1"/>
                <c:pt idx="0">
                  <c:v>Nitrate-N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Sheet1!$A$32:$A$34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Sheet1!$C$32:$C$34</c:f>
              <c:numCache>
                <c:formatCode>0.0</c:formatCode>
                <c:ptCount val="3"/>
                <c:pt idx="0">
                  <c:v>1.4754044988150488</c:v>
                </c:pt>
                <c:pt idx="1">
                  <c:v>18.341463414634145</c:v>
                </c:pt>
                <c:pt idx="2">
                  <c:v>80.183132086550813</c:v>
                </c:pt>
              </c:numCache>
            </c:numRef>
          </c:val>
        </c:ser>
        <c:ser>
          <c:idx val="0"/>
          <c:order val="0"/>
          <c:tx>
            <c:strRef>
              <c:f>Sheet1!$B$31</c:f>
              <c:strCache>
                <c:ptCount val="1"/>
                <c:pt idx="0">
                  <c:v>Total 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Sheet1!$A$32:$A$34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Sheet1!$B$32:$B$34</c:f>
              <c:numCache>
                <c:formatCode>0.0</c:formatCode>
                <c:ptCount val="3"/>
                <c:pt idx="0">
                  <c:v>1.5505091308047316</c:v>
                </c:pt>
                <c:pt idx="1">
                  <c:v>16.28731343283582</c:v>
                </c:pt>
                <c:pt idx="2">
                  <c:v>82.162177436359443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Sheet1!$D$31</c:f>
              <c:strCache>
                <c:ptCount val="1"/>
                <c:pt idx="0">
                  <c:v>Total P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Sheet1!$A$32:$A$34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Sheet1!$D$32:$D$34</c:f>
              <c:numCache>
                <c:formatCode>0.0</c:formatCode>
                <c:ptCount val="3"/>
                <c:pt idx="0">
                  <c:v>3.9790056079999996</c:v>
                </c:pt>
                <c:pt idx="1">
                  <c:v>48.266666666666666</c:v>
                </c:pt>
                <c:pt idx="2">
                  <c:v>47.754327725333326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1FA15C-E0DD-4156-9446-D7CAD6125CDC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F12F03-12E8-4FF9-8042-AFACCC1EA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Costs are all annualized to put on the same basis. Some have substantial first year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F03-12E8-4FF9-8042-AFACCC1EA4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6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is for nitrate reductions and applies each practice individually for the entire</a:t>
            </a:r>
            <a:r>
              <a:rPr lang="en-US" baseline="0" dirty="0" smtClean="0"/>
              <a:t> state to a maximum amount. It is useful to see what the impact is and the cost per lb removed. The reductions are not necessarily additive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F03-12E8-4FF9-8042-AFACCC1EA4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6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table is for total P reductions and applies each practice individually for the entire</a:t>
            </a:r>
            <a:r>
              <a:rPr lang="en-US" baseline="0" dirty="0" smtClean="0"/>
              <a:t> state to a maximum amount. It is useful to see what the impact is and the cost per lb removed. The reductions are not necessarily additive here.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F03-12E8-4FF9-8042-AFACCC1EA4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try to optimize both nitrate-N and total P reduction strategies.</a:t>
            </a:r>
            <a:r>
              <a:rPr lang="en-US" baseline="0" dirty="0" smtClean="0"/>
              <a:t> Cost per lb can’t really be calculated at this point. NP4 and NP5 save $ because of P changes at the 20% reduction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F03-12E8-4FF9-8042-AFACCC1EA4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8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all these practices were adopted by 2025 there would be about a 15% reduction both nitrate and total P stream</a:t>
            </a:r>
            <a:r>
              <a:rPr lang="en-US" baseline="0" dirty="0" smtClean="0"/>
              <a:t> loads from agriculture.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F03-12E8-4FF9-8042-AFACCC1EA4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4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DC74-307E-471F-89B2-58832C5B250F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AB1-399C-45D1-BBBB-473FA4345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7FC1-1B22-4997-94F7-A10DD6F08DB3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7779-4560-4438-9921-002BDE49F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7225-82B1-482A-9F3A-BB514278E78B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C5DF-E9CB-4062-A31A-A4884CE33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1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Comic Sans MS" pitchFamily="66" charset="0"/>
              </a:defRPr>
            </a:lvl1pPr>
            <a:lvl2pPr>
              <a:defRPr sz="2400" baseline="0">
                <a:latin typeface="Comic Sans MS" pitchFamily="66" charset="0"/>
              </a:defRPr>
            </a:lvl2pPr>
            <a:lvl3pPr>
              <a:defRPr baseline="0">
                <a:latin typeface="Comic Sans MS" pitchFamily="66" charset="0"/>
              </a:defRPr>
            </a:lvl3pPr>
            <a:lvl4pPr>
              <a:defRPr baseline="0">
                <a:latin typeface="Comic Sans MS" pitchFamily="66" charset="0"/>
              </a:defRPr>
            </a:lvl4pPr>
            <a:lvl5pPr>
              <a:defRPr baseline="0">
                <a:latin typeface="Comic Sans MS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718F-EDF2-409C-A305-83580857AF5A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1180-CBD1-4594-872D-09760B637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C56-DEAE-4A8B-9268-6CF7D01B5602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37A7-73C2-421A-880A-74482F320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A59C-F108-4689-B75B-F404F0C716F1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2447-E380-4141-8260-CBEE0D98F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C1F4-8601-4AE8-83BA-C2777B7DBC6B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EA81-09CC-44ED-AE40-E750A1D94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6DF4-D406-4F86-828C-D48ADD6CA444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F6C4-83C8-4DFA-9A2A-B2EAAD55F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FEAE-20E2-4B14-BCEE-56AB1A5992F8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A3AE-6D68-4912-A705-2E1BE1A46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0966-A45B-4A33-9A80-CC598EBE030D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A096-3ECE-4D87-A8E9-CF4968D9B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A4AF-ABA5-4FAC-B3C1-041857BD4C9F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88EC-7FD3-4FBD-818E-79D76463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A499B-B287-4534-8FE9-08B0EA0C9558}" type="datetimeFigureOut">
              <a:rPr lang="en-US"/>
              <a:pPr>
                <a:defRPr/>
              </a:pPr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941DF-B395-4895-86FF-5CDDC8AFE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75" y="228600"/>
            <a:ext cx="8940800" cy="2457450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Science Assessment to Support an Illinois Nutrient Loss Reduction Strategy</a:t>
            </a:r>
            <a:endParaRPr lang="en-US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6200" y="2971799"/>
            <a:ext cx="5943600" cy="1524001"/>
          </a:xfrm>
        </p:spPr>
        <p:txBody>
          <a:bodyPr/>
          <a:lstStyle/>
          <a:p>
            <a:r>
              <a:rPr lang="en-US" sz="2200" dirty="0" smtClean="0"/>
              <a:t>Mark David, Greg McIsaac, </a:t>
            </a:r>
            <a:r>
              <a:rPr lang="en-US" sz="2200" dirty="0"/>
              <a:t>George Czapar, </a:t>
            </a:r>
            <a:r>
              <a:rPr lang="en-US" sz="2200" dirty="0" smtClean="0"/>
              <a:t>Gary Schnitkey, Corey Mitchell</a:t>
            </a:r>
          </a:p>
          <a:p>
            <a:r>
              <a:rPr lang="en-US" sz="2200" dirty="0" smtClean="0"/>
              <a:t>University of Illinois at Urbana-Champaign</a:t>
            </a:r>
          </a:p>
        </p:txBody>
      </p:sp>
      <p:pic>
        <p:nvPicPr>
          <p:cNvPr id="6" name="Picture 3" descr="C:\Users\lgentry\Desktop\Cover crop 11-8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08" y="4675031"/>
            <a:ext cx="2490692" cy="18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6019800"/>
            <a:ext cx="156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11-08-12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7291"/>
            <a:ext cx="251460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08" y="2590800"/>
            <a:ext cx="2438400" cy="1828800"/>
          </a:xfrm>
          <a:prstGeom prst="rect">
            <a:avLst/>
          </a:prstGeom>
        </p:spPr>
      </p:pic>
      <p:pic>
        <p:nvPicPr>
          <p:cNvPr id="24578" name="Picture 2" descr="http://www.mwrd.org/irj/go/km/docs/documents/MWRD/internet/protecting_the_environment/Tunnel_and_Reservoir_Plan/Images/cwr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675031"/>
            <a:ext cx="2779593" cy="18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1438"/>
            <a:ext cx="443752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-5751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5" y="0"/>
            <a:ext cx="443752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"/>
            <a:ext cx="8583283" cy="68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Agricultural Management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948939"/>
              </p:ext>
            </p:extLst>
          </p:nvPr>
        </p:nvGraphicFramePr>
        <p:xfrm>
          <a:off x="168903" y="990600"/>
          <a:ext cx="8837418" cy="51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990600"/>
                <a:gridCol w="990600"/>
                <a:gridCol w="838200"/>
                <a:gridCol w="1371600"/>
                <a:gridCol w="990600"/>
                <a:gridCol w="988818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Corn 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Soybean</a:t>
                      </a:r>
                    </a:p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Wheat</a:t>
                      </a:r>
                    </a:p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Drained acres (%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of crop 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Corn yield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(bu/acre)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Soybean yield (bu/acre)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515,905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224,186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20,192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288,491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(39)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1,532,100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1,111,885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42,404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2,063,695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(78)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163,507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52,432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20,942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(10)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5,579,980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3,343,444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76,078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5,437,807 (61)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1,609,633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1,991,939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352,839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310,087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664,242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689,773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161,180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226,971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(17)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2,058,853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1,288,686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73,884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1,284,588 (38)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83,969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115,244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10,658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49,565 (25)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203,736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314,662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78,250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23,769 (5)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12,411,925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9,132,251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817,460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9,705,916 (43)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6554099"/>
            <a:ext cx="3765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Average crop acres and yields 2008 through 2012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Agricultural N Management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686216"/>
              </p:ext>
            </p:extLst>
          </p:nvPr>
        </p:nvGraphicFramePr>
        <p:xfrm>
          <a:off x="152400" y="990600"/>
          <a:ext cx="8534400" cy="534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1447800"/>
                <a:gridCol w="1600200"/>
                <a:gridCol w="1295400"/>
                <a:gridCol w="15240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corn fertilizer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(lb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corn fertilizer + manure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(lb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Row crops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Nitrate-N yield per row crop acre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(lb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760,283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2,686,389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25.0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217,914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8,999,502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3,954,411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1,515,195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3,421,423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24.5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209,871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596,648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22,361,636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3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Corn Fertilizer N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51553"/>
              </p:ext>
            </p:extLst>
          </p:nvPr>
        </p:nvGraphicFramePr>
        <p:xfrm>
          <a:off x="152400" y="990601"/>
          <a:ext cx="8686799" cy="51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622"/>
                <a:gridCol w="1500447"/>
                <a:gridCol w="1500447"/>
                <a:gridCol w="1611284"/>
                <a:gridCol w="1371600"/>
                <a:gridCol w="1676399"/>
              </a:tblGrid>
              <a:tr h="12377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CS fertilizer + manure 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(lb/acre/yr)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MRTN (10 to 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(lb N/acre/yr)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CC fertilizer + manure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(lb/acre/yr)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MRTN (10 to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1) CC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(lb N/acre/yr)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</a:tr>
              <a:tr h="421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</a:tr>
              <a:tr h="558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</a:tr>
              <a:tr h="421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</a:tr>
              <a:tr h="558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0" y="6400800"/>
            <a:ext cx="35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MRTN is Maximum Return to 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Nitrate Yield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45033"/>
              </p:ext>
            </p:extLst>
          </p:nvPr>
        </p:nvGraphicFramePr>
        <p:xfrm>
          <a:off x="228600" y="1066800"/>
          <a:ext cx="8534400" cy="488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19887"/>
                <a:gridCol w="1199978"/>
                <a:gridCol w="1923535"/>
                <a:gridCol w="1676400"/>
                <a:gridCol w="15240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Drained cropland (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acres)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per row crop acre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(lb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per tile drained acre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(lb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from non-tiled land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(lb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288,491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2,063,695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20,942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5,437,807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9.9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310,087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226,971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1,284,588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11.8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49,565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23,769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1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What can we do in agriculture?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57313"/>
            <a:ext cx="6705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given,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it is not typically over fertilization based on current rates and yields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may be zero or negative N &amp; P balances in some areas of the tile drained Midwest</a:t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three types of conservation practices could help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nutrient-use efficiency (4Rs)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in-field management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off-site measures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225675"/>
            <a:ext cx="17526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5202238"/>
            <a:ext cx="17526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8" descr="https://netfiles.uiuc.edu/mbdavid/www/Embarras/images/IMG_0282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3657600"/>
            <a:ext cx="1792287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336600"/>
                </a:solidFill>
              </a:rPr>
              <a:t>Woodchip bioreactors</a:t>
            </a:r>
          </a:p>
        </p:txBody>
      </p:sp>
      <p:pic>
        <p:nvPicPr>
          <p:cNvPr id="45059" name="Picture 2" descr="C:\Users\lgentry\Desktop\Reifsteck Bioreactor Pics\IMG_0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632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 descr="C:\Users\lgentry\Desktop\Reifsteck Bioreactor Pics\IMG_0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632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C:\Users\lgentry\Desktop\Reifsteck Bioreactor Pics\IMG_0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632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C:\Users\lgentry\Desktop\Reifsteck Bioreactor Pics\IMG_05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632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dirty="0" smtClean="0"/>
              <a:t>develop a science based technical assessment of:</a:t>
            </a:r>
          </a:p>
          <a:p>
            <a:pPr lvl="1"/>
            <a:r>
              <a:rPr lang="en-US" dirty="0" smtClean="0"/>
              <a:t>current conditions in Illinois of nutrient sources and export by rivers in the state from point and non-point sources</a:t>
            </a:r>
          </a:p>
          <a:p>
            <a:pPr lvl="1"/>
            <a:r>
              <a:rPr lang="en-US" dirty="0" smtClean="0"/>
              <a:t>methods that could be used to reduce these losses and estimates of their effectiveness throughout Illinois</a:t>
            </a:r>
          </a:p>
          <a:p>
            <a:pPr lvl="1"/>
            <a:r>
              <a:rPr lang="en-US" dirty="0" smtClean="0"/>
              <a:t>estimates of the costs of statewide and watershed level application of these methods to reduce nutrient losses to meet TMDL and Gulf of Mexico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4419600"/>
            <a:ext cx="2133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Tile installation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is faster than ever</a:t>
            </a:r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6629400" y="4419600"/>
            <a:ext cx="2133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Pattern systems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on 25 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Times New Roman" pitchFamily="18" charset="0"/>
              </a:rPr>
              <a:t>spacing</a:t>
            </a:r>
          </a:p>
        </p:txBody>
      </p:sp>
      <p:pic>
        <p:nvPicPr>
          <p:cNvPr id="48132" name="Picture 2" descr="C:\Users\lgentry\Desktop\Cover crop 10-8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990600"/>
            <a:ext cx="3835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C:\Users\lgentry\Desktop\Cover crop 11-8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90600"/>
            <a:ext cx="3835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 descr="C:\Users\lgentry\Desktop\tillage radish 11-8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962400"/>
            <a:ext cx="3821112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5" descr="C:\Users\lgentry\Desktop\cover crop measurement 11-8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82111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1"/>
          <p:cNvSpPr txBox="1">
            <a:spLocks noChangeArrowheads="1"/>
          </p:cNvSpPr>
          <p:nvPr/>
        </p:nvSpPr>
        <p:spPr bwMode="auto">
          <a:xfrm>
            <a:off x="1676400" y="7938"/>
            <a:ext cx="6124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336600"/>
                </a:solidFill>
              </a:rPr>
              <a:t>Annual ryegrass and radish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336600"/>
                </a:solidFill>
              </a:rPr>
              <a:t>- aerial seeding 09-08-12</a:t>
            </a:r>
          </a:p>
        </p:txBody>
      </p:sp>
      <p:sp>
        <p:nvSpPr>
          <p:cNvPr id="48137" name="TextBox 3"/>
          <p:cNvSpPr txBox="1">
            <a:spLocks noChangeArrowheads="1"/>
          </p:cNvSpPr>
          <p:nvPr/>
        </p:nvSpPr>
        <p:spPr bwMode="auto">
          <a:xfrm>
            <a:off x="1752600" y="3048000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</a:rPr>
              <a:t>10-08-12</a:t>
            </a:r>
          </a:p>
        </p:txBody>
      </p:sp>
      <p:sp>
        <p:nvSpPr>
          <p:cNvPr id="48138" name="TextBox 9"/>
          <p:cNvSpPr txBox="1">
            <a:spLocks noChangeArrowheads="1"/>
          </p:cNvSpPr>
          <p:nvPr/>
        </p:nvSpPr>
        <p:spPr bwMode="auto">
          <a:xfrm>
            <a:off x="5694363" y="3048000"/>
            <a:ext cx="1870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</a:rPr>
              <a:t>11-08-12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" y="-17253"/>
            <a:ext cx="9067800" cy="550653"/>
          </a:xfrm>
        </p:spPr>
        <p:txBody>
          <a:bodyPr/>
          <a:lstStyle/>
          <a:p>
            <a:r>
              <a:rPr lang="en-US" sz="3600" dirty="0" smtClean="0"/>
              <a:t>Nitrogen costs per acre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06784"/>
              </p:ext>
            </p:extLst>
          </p:nvPr>
        </p:nvGraphicFramePr>
        <p:xfrm>
          <a:off x="228600" y="569386"/>
          <a:ext cx="8686800" cy="593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43"/>
                <a:gridCol w="3889357"/>
                <a:gridCol w="1219200"/>
                <a:gridCol w="2971800"/>
              </a:tblGrid>
              <a:tr h="1030814"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Cost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Pe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Acre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Notes</a:t>
                      </a:r>
                    </a:p>
                  </a:txBody>
                  <a:tcPr/>
                </a:tc>
              </a:tr>
              <a:tr h="414610">
                <a:tc rowSpan="6">
                  <a:txBody>
                    <a:bodyPr/>
                    <a:lstStyle/>
                    <a:p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Reducing N rate from background to the MRTN (10%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of acres)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-$8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Reduce N rates (20 pounds)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4610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Nitrification inhibitor with all fall applied fertilizer on tile-drained corn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Cost of inhibitor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960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Split (50%) fall and spring (50%) on tile-drained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$17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Additiona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l field pass,</a:t>
                      </a: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switch to N solutions 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64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Fall to spring on tile-drained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$18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Switch to N solutions,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higher ammonia price, </a:t>
                      </a: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additional application costs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960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tile-drained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$29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Aerial applications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 cereal rye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64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 non-tiled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$29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Aerial applications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 cereal rye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6407">
                <a:tc rowSpan="3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Bioreactors on 50%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$17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Upfront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costs of $133 per acre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340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$60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5% of farmland out of production</a:t>
                      </a:r>
                    </a:p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Major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cost is land ($11,000)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2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 </a:t>
                      </a:r>
                      <a:r>
                        <a:rPr lang="en-US" sz="800" dirty="0" smtClean="0">
                          <a:latin typeface="Comic Sans MS" panose="030F0702030302020204" pitchFamily="66" charset="0"/>
                        </a:rPr>
                        <a:t>(reduction</a:t>
                      </a:r>
                      <a:r>
                        <a:rPr lang="en-US" sz="800" baseline="0" dirty="0" smtClean="0">
                          <a:latin typeface="Comic Sans MS" panose="030F0702030302020204" pitchFamily="66" charset="0"/>
                        </a:rPr>
                        <a:t> only for water that interacts with active area)</a:t>
                      </a: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$294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per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buffer acre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Land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costs plus $50 planting,</a:t>
                      </a: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$10 yearly maintenance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610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$86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Less profit compared to corn-soybean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rotation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960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$86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Less profit compared to corn-soybean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rotation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17225" y="4607868"/>
            <a:ext cx="99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40459" y="5722625"/>
            <a:ext cx="89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112537" y="2982838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" y="-17253"/>
            <a:ext cx="9067800" cy="550653"/>
          </a:xfrm>
        </p:spPr>
        <p:txBody>
          <a:bodyPr/>
          <a:lstStyle/>
          <a:p>
            <a:r>
              <a:rPr lang="en-US" sz="3600" dirty="0" smtClean="0"/>
              <a:t>Phosphorus costs per acre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469011"/>
              </p:ext>
            </p:extLst>
          </p:nvPr>
        </p:nvGraphicFramePr>
        <p:xfrm>
          <a:off x="256969" y="838200"/>
          <a:ext cx="86868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43"/>
                <a:gridCol w="3889357"/>
                <a:gridCol w="1219200"/>
                <a:gridCol w="2971800"/>
              </a:tblGrid>
              <a:tr h="1069808"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Cost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Pe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Acre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Notes</a:t>
                      </a:r>
                    </a:p>
                  </a:txBody>
                  <a:tcPr/>
                </a:tc>
              </a:tr>
              <a:tr h="474495">
                <a:tc rowSpan="4">
                  <a:txBody>
                    <a:bodyPr/>
                    <a:lstStyle/>
                    <a:p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Reduce tillage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-$16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Eliminate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one pass of heavy equipment, no change in yield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495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No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P fertilizer on 12.5 million ac of CS fields with soil test P  above maintenance level for average of 6 years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-$15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Cost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 six years of P fertilizer averaged over 20 years.  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509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corn/soybean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tile-drained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$29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Aerial applications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 cereal rye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863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corn/soybean non-tiled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$29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Aerial applications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 cereal rye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863">
                <a:tc rowSpan="3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Bioreactors on 50%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$17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Upfront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costs of $133 per acre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495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$60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5% of farmland out of production</a:t>
                      </a:r>
                    </a:p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Major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cost is land ($11,000)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429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 </a:t>
                      </a:r>
                      <a:r>
                        <a:rPr lang="en-US" sz="800" dirty="0" smtClean="0">
                          <a:latin typeface="Comic Sans MS" panose="030F0702030302020204" pitchFamily="66" charset="0"/>
                        </a:rPr>
                        <a:t>(reduction</a:t>
                      </a:r>
                      <a:r>
                        <a:rPr lang="en-US" sz="800" baseline="0" dirty="0" smtClean="0">
                          <a:latin typeface="Comic Sans MS" panose="030F0702030302020204" pitchFamily="66" charset="0"/>
                        </a:rPr>
                        <a:t> only for water that interacts with active area)</a:t>
                      </a: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$294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per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buffer acre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Land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costs plus $50 planting,</a:t>
                      </a: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$10 yearly maintenance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495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$86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Less profit compared to corn-soybean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rotation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4495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$86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Less profit compared to corn-soybean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rotation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45324" y="4108256"/>
            <a:ext cx="99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93281" y="5275282"/>
            <a:ext cx="89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165360" y="2446564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" y="-17253"/>
            <a:ext cx="9067800" cy="550653"/>
          </a:xfrm>
        </p:spPr>
        <p:txBody>
          <a:bodyPr/>
          <a:lstStyle/>
          <a:p>
            <a:r>
              <a:rPr lang="en-US" sz="3600" dirty="0" smtClean="0"/>
              <a:t>Example Statewide Results for 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351075"/>
              </p:ext>
            </p:extLst>
          </p:nvPr>
        </p:nvGraphicFramePr>
        <p:xfrm>
          <a:off x="228600" y="569386"/>
          <a:ext cx="8731301" cy="625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33"/>
                <a:gridCol w="3408968"/>
                <a:gridCol w="1174699"/>
                <a:gridCol w="1111301"/>
                <a:gridCol w="1327099"/>
                <a:gridCol w="1263701"/>
              </a:tblGrid>
              <a:tr h="1225780"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Nitrate-N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reduction per acre (%)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Nitrate-N reduced (million lb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N)</a:t>
                      </a:r>
                      <a:endParaRPr lang="en-US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Nitrate-N Reduction % (from baseline)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Cost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($/lb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N removed)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01119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Baseline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410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6511">
                <a:tc rowSpan="6">
                  <a:txBody>
                    <a:bodyPr/>
                    <a:lstStyle/>
                    <a:p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Reducing N rate from background to the MRTN (10%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of acres)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 2.3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0.6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-4.25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Nitrification inhibitor with all fall applied fertilizer on tile-drained corn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 4.3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2.33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Split (50%) fall and spring (50%) on tile-drained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7.5 to 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3.1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6.22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Fall to spring on tile-drained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15 to 20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6.4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3.17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tile-drained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84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20.5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3.21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 non-tiled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7.9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11.02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rowSpan="3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Bioreactors on 50%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56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13.6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1.38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1118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6.8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5.06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87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 </a:t>
                      </a:r>
                      <a:r>
                        <a:rPr lang="en-US" sz="800" dirty="0" smtClean="0">
                          <a:latin typeface="Comic Sans MS" panose="030F0702030302020204" pitchFamily="66" charset="0"/>
                        </a:rPr>
                        <a:t>(reduction</a:t>
                      </a:r>
                      <a:r>
                        <a:rPr lang="en-US" sz="800" baseline="0" dirty="0" smtClean="0">
                          <a:latin typeface="Comic Sans MS" panose="030F0702030302020204" pitchFamily="66" charset="0"/>
                        </a:rPr>
                        <a:t> only for water that interacts with active area)</a:t>
                      </a: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8.7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1.63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2.6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9.34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6.1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3.18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1007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to 10 mg nitrate-N/L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3.4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3.30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763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in N due to biological nutrient removal for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P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 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1.8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-5400000">
            <a:off x="139153" y="6137616"/>
            <a:ext cx="69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Point source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-5400000">
            <a:off x="-17225" y="4455467"/>
            <a:ext cx="99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40459" y="5398109"/>
            <a:ext cx="89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112537" y="2982838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Statewide Results for P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11043"/>
              </p:ext>
            </p:extLst>
          </p:nvPr>
        </p:nvGraphicFramePr>
        <p:xfrm>
          <a:off x="152403" y="822959"/>
          <a:ext cx="8839198" cy="576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82"/>
                <a:gridCol w="2983715"/>
                <a:gridCol w="1266803"/>
                <a:gridCol w="1341657"/>
                <a:gridCol w="1332670"/>
                <a:gridCol w="1469071"/>
              </a:tblGrid>
              <a:tr h="1159076"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 P reduction per acre (%)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 P reduced (million lb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P)</a:t>
                      </a:r>
                      <a:endParaRPr lang="en-US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 P Reduction % (from baseline)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Cost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($/lb</a:t>
                      </a: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 P removed)</a:t>
                      </a:r>
                      <a:endParaRPr lang="en-US" sz="18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7199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Baseline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37.5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1219">
                <a:tc rowSpan="4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Convert 1.8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million acres of conventional till eroding &gt;T to reduced, mulch or no-till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1.8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5.0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-16.60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065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 rate reduction on fields with soil test P above the recommended maintenance level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1.9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5.0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-48.75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47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4.8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12.8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130.40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1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1.6 million acres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eroding&gt;T currently in reduced, mulch or no-till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5.0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24.50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360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0.0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592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25-50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12.9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11.97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267">
                <a:tc rowSpan="3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0.9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2.5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102.30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45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Perennial/energy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crops on 1.6 million acres&gt;T currently in reduced, mulch or no-till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9.0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40.40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095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0.3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0.8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250.07</a:t>
                      </a:r>
                    </a:p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3542">
                <a:tc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to 1.0 mg total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P/L (majors only)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8.3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22.1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13.71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56785" y="6009589"/>
            <a:ext cx="67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Point source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14093" y="40363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-116500" y="4919857"/>
            <a:ext cx="100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-5400000">
            <a:off x="37943" y="2913857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6621843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USLE method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031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sz="3600" dirty="0" smtClean="0"/>
              <a:t>Example Statewide N &amp; P Scenarios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96441"/>
              </p:ext>
            </p:extLst>
          </p:nvPr>
        </p:nvGraphicFramePr>
        <p:xfrm>
          <a:off x="228600" y="762000"/>
          <a:ext cx="8610601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3048000"/>
                <a:gridCol w="1209322"/>
                <a:gridCol w="1116189"/>
                <a:gridCol w="1195917"/>
                <a:gridCol w="13553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Name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Practices and/or Scenarios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Nitrate-N (% reduction)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Total P (% reduction)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Cost of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Reduction ($/lb)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Annualized Costs (million $/year)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NP1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MRTN, fall to spring, bioreactors 50%, wetlands 25%, no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P fert. on 12.5 million ac above STP maintenance, reduced till on 1.8 million ac conv. till eroding &gt; T, buffers on all applicable lands, point source to 1.0 mg TP/L and 10 mg nitrate-N/L</a:t>
                      </a:r>
                      <a:endParaRPr lang="en-US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**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383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NP2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MRTN, fall to spring, bioreactors 50%, no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P fert. on 12.5 million ac above STP maintenance, reduced till on 1.8 million ac conv. till eroding &gt; T, </a:t>
                      </a:r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cover crops on all CS,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point source to 1.0 mg TP/L and 10 mg nitrate-N/L</a:t>
                      </a:r>
                      <a:endParaRPr lang="en-US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**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810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NP3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MRTN, fall to spring, bioreactors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15%, </a:t>
                      </a:r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no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P fert. on 12.5 million ac above STP maintenance, reduced till on 1.8 million ac conv. till eroding &gt; T, </a:t>
                      </a:r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cover crops on 87.5%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of</a:t>
                      </a:r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 CS,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buffers on all applicable lands, perennial crops on 1.6 million ac &gt;T,  and 0.9 million additional ac. </a:t>
                      </a:r>
                      <a:endParaRPr lang="en-US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**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791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NP4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MRTN, fall to spring N, bioreactors 35%, no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P fert. on 12.5 million ac above STP maintenance, reduced till on 1.8 million ac conv. till eroding &gt; T, buffers on 80% of all applicable land</a:t>
                      </a:r>
                      <a:endParaRPr lang="en-US" sz="10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**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   48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NP5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MRTN, fall to spring N, bioreactors 30%, wetlands 15%, no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P fert. on 12.5 million ac above STP maintenance, reduced till on 1.8 million ac conv. till eroding &gt; T, point source to 1.0 mg TP/L and 10 mg nitrate-N/L on 45% of discharge</a:t>
                      </a:r>
                      <a:endParaRPr lang="en-US" sz="10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**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   66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NP6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MRTN, fall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to spring N, n</a:t>
                      </a:r>
                      <a:r>
                        <a:rPr lang="en-US" sz="1000" dirty="0" smtClean="0"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US" sz="1000" baseline="0" dirty="0" smtClean="0">
                          <a:latin typeface="Comic Sans MS" panose="030F0702030302020204" pitchFamily="66" charset="0"/>
                        </a:rPr>
                        <a:t> P fert. on 12.5 million ac above STP maintenance, reduced till on 1.8 million ac conv. till eroding &gt; T, cover crops on 1.6 million ac eroding &gt;T and 40% of all other CS</a:t>
                      </a:r>
                      <a:endParaRPr lang="en-US" sz="10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**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mic Sans MS" panose="030F0702030302020204" pitchFamily="66" charset="0"/>
                        </a:rPr>
                        <a:t>  244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89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Combined scenarios with costs by practice (million $ per year)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69231"/>
              </p:ext>
            </p:extLst>
          </p:nvPr>
        </p:nvGraphicFramePr>
        <p:xfrm>
          <a:off x="381000" y="1694656"/>
          <a:ext cx="8305800" cy="4782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4424"/>
                <a:gridCol w="1022974"/>
                <a:gridCol w="1023857"/>
                <a:gridCol w="1023857"/>
                <a:gridCol w="1022974"/>
                <a:gridCol w="1023857"/>
                <a:gridCol w="1023857"/>
              </a:tblGrid>
              <a:tr h="37110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Practice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NP1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NP2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NP3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NP4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NP5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NP6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4103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MRTN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-9.6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-9.6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-9.6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-9.6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-9.6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-9.6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1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N fertilizer timing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82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82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82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82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82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82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4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Bioreactors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77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77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23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54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1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Wetlands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140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4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Buffers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58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58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1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Cover crops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625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547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296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4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Perennials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215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1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Reduced P fertilizer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-94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1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Reduced tillage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-30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-30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-30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-30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-30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-30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4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Point source P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114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114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51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1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Point source N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21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4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383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810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791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48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66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244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949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"/>
            <a:ext cx="774699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www.epa.state.il.us/water/nutrient/index.html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5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IEPA and Dept. of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agencies have led process</a:t>
            </a:r>
          </a:p>
          <a:p>
            <a:r>
              <a:rPr lang="en-US" dirty="0" smtClean="0"/>
              <a:t>series of meetings with stakeholders in state</a:t>
            </a:r>
          </a:p>
          <a:p>
            <a:r>
              <a:rPr lang="en-US" dirty="0" smtClean="0"/>
              <a:t>I made presentations as science assessment was developed</a:t>
            </a:r>
          </a:p>
          <a:p>
            <a:r>
              <a:rPr lang="en-US" dirty="0" smtClean="0"/>
              <a:t>more recent meetings to develop strategy</a:t>
            </a:r>
          </a:p>
          <a:p>
            <a:r>
              <a:rPr lang="en-US" dirty="0" smtClean="0"/>
              <a:t>final meeting in May</a:t>
            </a:r>
          </a:p>
          <a:p>
            <a:pPr lvl="1"/>
            <a:r>
              <a:rPr lang="en-US" dirty="0" smtClean="0"/>
              <a:t>drafts of strategy have been released for comment</a:t>
            </a:r>
          </a:p>
          <a:p>
            <a:r>
              <a:rPr lang="en-US" dirty="0" smtClean="0"/>
              <a:t>three groups represented</a:t>
            </a:r>
          </a:p>
          <a:p>
            <a:pPr lvl="1"/>
            <a:r>
              <a:rPr lang="en-US" dirty="0" smtClean="0"/>
              <a:t>agriculture, point source, and environmental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63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2514600" cy="6354762"/>
          </a:xfrm>
        </p:spPr>
        <p:txBody>
          <a:bodyPr/>
          <a:lstStyle/>
          <a:p>
            <a:r>
              <a:rPr lang="en-US" dirty="0" smtClean="0"/>
              <a:t>Public meetings 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51"/>
            <a:ext cx="6172200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9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22551"/>
              </p:ext>
            </p:extLst>
          </p:nvPr>
        </p:nvGraphicFramePr>
        <p:xfrm>
          <a:off x="838200" y="3355675"/>
          <a:ext cx="7359196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SPW 12.0 Graph" r:id="rId3" imgW="9194167" imgH="4380122" progId="SigmaPlotGraphicObject.11">
                  <p:embed/>
                </p:oleObj>
              </mc:Choice>
              <mc:Fallback>
                <p:oleObj name="SPW 12.0 Graph" r:id="rId3" imgW="9194167" imgH="4380122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355675"/>
                        <a:ext cx="7359196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07155"/>
              </p:ext>
            </p:extLst>
          </p:nvPr>
        </p:nvGraphicFramePr>
        <p:xfrm>
          <a:off x="2286000" y="381000"/>
          <a:ext cx="4267199" cy="331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SPW 12.0 Graph" r:id="rId5" imgW="5615852" imgH="4360327" progId="SigmaPlotGraphicObject.11">
                  <p:embed/>
                </p:oleObj>
              </mc:Choice>
              <mc:Fallback>
                <p:oleObj name="SPW 12.0 Graph" r:id="rId5" imgW="5615852" imgH="436032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381000"/>
                        <a:ext cx="4267199" cy="3313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487362"/>
          </a:xfrm>
        </p:spPr>
        <p:txBody>
          <a:bodyPr/>
          <a:lstStyle/>
          <a:p>
            <a:r>
              <a:rPr lang="en-US" sz="3200" dirty="0" smtClean="0"/>
              <a:t>Illinois Riverine Water and Nutrients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547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68" y="152400"/>
            <a:ext cx="9067800" cy="715962"/>
          </a:xfrm>
        </p:spPr>
        <p:txBody>
          <a:bodyPr/>
          <a:lstStyle/>
          <a:p>
            <a:r>
              <a:rPr lang="en-US" sz="4000" dirty="0" smtClean="0"/>
              <a:t>Agriculture Subcommittee Survey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390390"/>
              </p:ext>
            </p:extLst>
          </p:nvPr>
        </p:nvGraphicFramePr>
        <p:xfrm>
          <a:off x="228600" y="1143000"/>
          <a:ext cx="8229600" cy="5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Practice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Median adoption rate (%)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N reduction (million lb N)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P reduction (million lb P)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Timing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change (either fall to spring or fall/spring/side dress)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65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Cover crops – tile drained corn and soybean acres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Ephemeral gulley control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65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?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?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Buffers on ag streams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2.4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Wetlands on tile drained acres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No P fertilizers with STP above maintenance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78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No manure application on frozen ground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93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?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?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Convert 1.8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million acres of conventional till eroding &gt; T to reduced, mulch, or no till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Summed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60 (15%)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5.5 (15%)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449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 simple solution, or one method to achieve goals</a:t>
            </a:r>
          </a:p>
          <a:p>
            <a:r>
              <a:rPr lang="en-US" dirty="0" smtClean="0"/>
              <a:t>will take a range of point and non point source reductions to meet targets</a:t>
            </a:r>
          </a:p>
          <a:p>
            <a:r>
              <a:rPr lang="en-US" dirty="0" smtClean="0"/>
              <a:t>initial focus could be:</a:t>
            </a:r>
          </a:p>
          <a:p>
            <a:pPr lvl="1"/>
            <a:r>
              <a:rPr lang="en-US" dirty="0" smtClean="0"/>
              <a:t>point source P reductions ($114 million per year)</a:t>
            </a:r>
          </a:p>
          <a:p>
            <a:pPr lvl="1"/>
            <a:r>
              <a:rPr lang="en-US" dirty="0" smtClean="0"/>
              <a:t>tile-drained nitrate reductions by agriculture (range of costs)</a:t>
            </a:r>
          </a:p>
          <a:p>
            <a:r>
              <a:rPr lang="en-US" dirty="0" smtClean="0"/>
              <a:t>strategy to get us started</a:t>
            </a:r>
          </a:p>
        </p:txBody>
      </p:sp>
    </p:spTree>
    <p:extLst>
      <p:ext uri="{BB962C8B-B14F-4D97-AF65-F5344CB8AC3E}">
        <p14:creationId xmlns:p14="http://schemas.microsoft.com/office/powerpoint/2010/main" val="53218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487362"/>
          </a:xfrm>
        </p:spPr>
        <p:txBody>
          <a:bodyPr/>
          <a:lstStyle/>
          <a:p>
            <a:r>
              <a:rPr lang="en-US" sz="3200" smtClean="0"/>
              <a:t>Illinois Nutrient Concentrations</a:t>
            </a:r>
            <a:br>
              <a:rPr lang="en-US" sz="3200" smtClean="0"/>
            </a:br>
            <a:r>
              <a:rPr lang="en-US" sz="3200" smtClean="0"/>
              <a:t>(average of all rivers in state)</a:t>
            </a:r>
            <a:endParaRPr lang="en-US" sz="3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90472"/>
              </p:ext>
            </p:extLst>
          </p:nvPr>
        </p:nvGraphicFramePr>
        <p:xfrm>
          <a:off x="76200" y="1828800"/>
          <a:ext cx="8857151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SPW 12.0 Graph" r:id="rId3" imgW="9258381" imgH="4380122" progId="SigmaPlotGraphicObject.11">
                  <p:embed/>
                </p:oleObj>
              </mc:Choice>
              <mc:Fallback>
                <p:oleObj name="SPW 12.0 Graph" r:id="rId3" imgW="9258381" imgH="4380122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828800"/>
                        <a:ext cx="8857151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86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Riverine N and P Fluxes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78047"/>
              </p:ext>
            </p:extLst>
          </p:nvPr>
        </p:nvGraphicFramePr>
        <p:xfrm>
          <a:off x="152400" y="1219200"/>
          <a:ext cx="8763002" cy="500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574"/>
                <a:gridCol w="1328664"/>
                <a:gridCol w="1608020"/>
                <a:gridCol w="1459840"/>
                <a:gridCol w="1324452"/>
                <a:gridCol w="1324452"/>
              </a:tblGrid>
              <a:tr h="348634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Nitrate-N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Total 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DRP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Total 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12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ft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yr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-1</a:t>
                      </a:r>
                      <a:endParaRPr lang="en-US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itchFamily="66" charset="0"/>
                        </a:rPr>
                        <a:t>million lb N or P yr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-1</a:t>
                      </a:r>
                      <a:endParaRPr lang="en-US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David &amp;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Gentry (2000)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1.6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538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31.3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1980-1996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1.70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404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527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15.4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34.0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1997-2011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1.72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410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536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18.5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37.5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Urban runoff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 6.0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 8.3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1.5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Point sources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75.2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87.3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18.1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8545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Percent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of 1997-2011 load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01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Point sources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18.4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16.3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28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David &amp; Gentry (2000)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16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3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and agricultural sources</a:t>
            </a:r>
            <a:br>
              <a:rPr lang="en-US" dirty="0" smtClean="0"/>
            </a:br>
            <a:r>
              <a:rPr lang="en-US" sz="3200" dirty="0" smtClean="0"/>
              <a:t>(1997-2011)</a:t>
            </a:r>
            <a:endParaRPr lang="en-US" sz="3200" dirty="0"/>
          </a:p>
        </p:txBody>
      </p:sp>
      <p:sp>
        <p:nvSpPr>
          <p:cNvPr id="4" name="Rectangle 3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38961"/>
              </p:ext>
            </p:extLst>
          </p:nvPr>
        </p:nvGraphicFramePr>
        <p:xfrm>
          <a:off x="123825" y="1752600"/>
          <a:ext cx="882402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SPW 12.0 Graph" r:id="rId3" imgW="9172634" imgH="4848157" progId="SigmaPlotGraphicObject.11">
                  <p:embed/>
                </p:oleObj>
              </mc:Choice>
              <mc:Fallback>
                <p:oleObj name="SPW 12.0 Graph" r:id="rId3" imgW="9172634" imgH="4848157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752600"/>
                        <a:ext cx="8824022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Nitrate-N and Total P Targets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6258238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Red line is target, purple is average 1997 to 2011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2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094674"/>
              </p:ext>
            </p:extLst>
          </p:nvPr>
        </p:nvGraphicFramePr>
        <p:xfrm>
          <a:off x="166547" y="1828800"/>
          <a:ext cx="8810906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SPW 12.0 Graph" r:id="rId3" imgW="9220177" imgH="4143443" progId="SigmaPlotGraphicObject.11">
                  <p:embed/>
                </p:oleObj>
              </mc:Choice>
              <mc:Fallback>
                <p:oleObj name="SPW 12.0 Graph" r:id="rId3" imgW="9220177" imgH="4143443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47" y="1828800"/>
                        <a:ext cx="8810906" cy="396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1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84679"/>
              </p:ext>
            </p:extLst>
          </p:nvPr>
        </p:nvGraphicFramePr>
        <p:xfrm>
          <a:off x="609600" y="929129"/>
          <a:ext cx="7696200" cy="551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SPW 12.0 Graph" r:id="rId3" imgW="5830899" imgH="4177132" progId="SigmaPlotGraphicObject.11">
                  <p:embed/>
                </p:oleObj>
              </mc:Choice>
              <mc:Fallback>
                <p:oleObj name="SPW 12.0 Graph" r:id="rId3" imgW="5830899" imgH="4177132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29129"/>
                        <a:ext cx="7696200" cy="5512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as % of MRB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32766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20.2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411923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11.3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6441980"/>
            <a:ext cx="5153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David and Gentry (2000) 15% for total N, 10% for P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Illinois Nutrient Sources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045864"/>
              </p:ext>
            </p:extLst>
          </p:nvPr>
        </p:nvGraphicFramePr>
        <p:xfrm>
          <a:off x="-609600" y="2438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178325"/>
              </p:ext>
            </p:extLst>
          </p:nvPr>
        </p:nvGraphicFramePr>
        <p:xfrm>
          <a:off x="2286000" y="2438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109424"/>
              </p:ext>
            </p:extLst>
          </p:nvPr>
        </p:nvGraphicFramePr>
        <p:xfrm>
          <a:off x="5410200" y="2514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8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2741</Words>
  <Application>Microsoft Office PowerPoint</Application>
  <PresentationFormat>On-screen Show (4:3)</PresentationFormat>
  <Paragraphs>794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SPW 12.0 Graph</vt:lpstr>
      <vt:lpstr>Science Assessment to Support an Illinois Nutrient Loss Reduction Strategy</vt:lpstr>
      <vt:lpstr>Technical Tasks</vt:lpstr>
      <vt:lpstr>Illinois Riverine Water and Nutrients</vt:lpstr>
      <vt:lpstr>Illinois Nutrient Concentrations (average of all rivers in state)</vt:lpstr>
      <vt:lpstr>Riverine N and P Fluxes</vt:lpstr>
      <vt:lpstr>Point and agricultural sources (1997-2011)</vt:lpstr>
      <vt:lpstr>Nitrate-N and Total P Targets</vt:lpstr>
      <vt:lpstr>Illinois as % of MRB</vt:lpstr>
      <vt:lpstr>Illinois Nutrient Sources</vt:lpstr>
      <vt:lpstr>PowerPoint Presentation</vt:lpstr>
      <vt:lpstr>PowerPoint Presentation</vt:lpstr>
      <vt:lpstr>PowerPoint Presentation</vt:lpstr>
      <vt:lpstr>PowerPoint Presentation</vt:lpstr>
      <vt:lpstr>Agricultural Management by MLRA </vt:lpstr>
      <vt:lpstr>Agricultural N Management by MLRA </vt:lpstr>
      <vt:lpstr>Corn Fertilizer N by MLRA </vt:lpstr>
      <vt:lpstr>Nitrate Yield by MLRA </vt:lpstr>
      <vt:lpstr>What can we do in agriculture?</vt:lpstr>
      <vt:lpstr>PowerPoint Presentation</vt:lpstr>
      <vt:lpstr>PowerPoint Presentation</vt:lpstr>
      <vt:lpstr>Nitrogen costs per acre</vt:lpstr>
      <vt:lpstr>Phosphorus costs per acre</vt:lpstr>
      <vt:lpstr>Example Statewide Results for N</vt:lpstr>
      <vt:lpstr>Example Statewide Results for P</vt:lpstr>
      <vt:lpstr>Example Statewide N &amp; P Scenarios</vt:lpstr>
      <vt:lpstr>Combined scenarios with costs by practice (million $ per year)</vt:lpstr>
      <vt:lpstr>PowerPoint Presentation</vt:lpstr>
      <vt:lpstr>IEPA and Dept. of Agriculture</vt:lpstr>
      <vt:lpstr>Public meetings </vt:lpstr>
      <vt:lpstr>Agriculture Subcommittee Survey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Tile Modification Project on the Salt Fork River Watershed: Addressing Nitrate Loss through Engineering and Outreach</dc:title>
  <dc:creator>David, Mark</dc:creator>
  <cp:lastModifiedBy>Mark B. David</cp:lastModifiedBy>
  <cp:revision>559</cp:revision>
  <cp:lastPrinted>2013-09-16T19:00:28Z</cp:lastPrinted>
  <dcterms:created xsi:type="dcterms:W3CDTF">2010-10-01T20:20:43Z</dcterms:created>
  <dcterms:modified xsi:type="dcterms:W3CDTF">2014-05-20T14:40:23Z</dcterms:modified>
</cp:coreProperties>
</file>